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</p:sldIdLst>
  <p:sldSz cy="5143500" cx="9144000"/>
  <p:notesSz cx="6858000" cy="9144000"/>
  <p:embeddedFontLst>
    <p:embeddedFont>
      <p:font typeface="Helvetica Neue"/>
      <p:regular r:id="rId115"/>
      <p:bold r:id="rId116"/>
      <p:italic r:id="rId117"/>
      <p:bold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HelveticaNeue-boldItalic.fntdata"/><Relationship Id="rId117" Type="http://schemas.openxmlformats.org/officeDocument/2006/relationships/font" Target="fonts/HelveticaNeue-italic.fntdata"/><Relationship Id="rId116" Type="http://schemas.openxmlformats.org/officeDocument/2006/relationships/font" Target="fonts/HelveticaNeue-bold.fntdata"/><Relationship Id="rId115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Shape 7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Shape 7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Shape 7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Shape 7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Shape 7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Shape 7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9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3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3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35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hyperlink" Target="https://github.com/yermilov/spock-talk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png"/><Relationship Id="rId4" Type="http://schemas.openxmlformats.org/officeDocument/2006/relationships/hyperlink" Target="https://ua.linkedin.com/pub/yaroslav-yermilov/58/682/506" TargetMode="External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twitter.com/yermilov17" TargetMode="External"/><Relationship Id="rId7" Type="http://schemas.openxmlformats.org/officeDocument/2006/relationships/image" Target="../media/image0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Relationship Id="rId7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Relationship Id="rId6" Type="http://schemas.openxmlformats.org/officeDocument/2006/relationships/image" Target="../media/image60.png"/><Relationship Id="rId7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Relationship Id="rId4" Type="http://schemas.openxmlformats.org/officeDocument/2006/relationships/image" Target="../media/image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Relationship Id="rId4" Type="http://schemas.openxmlformats.org/officeDocument/2006/relationships/image" Target="../media/image72.png"/><Relationship Id="rId5" Type="http://schemas.openxmlformats.org/officeDocument/2006/relationships/image" Target="../media/image67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5.png"/><Relationship Id="rId4" Type="http://schemas.openxmlformats.org/officeDocument/2006/relationships/image" Target="../media/image91.png"/><Relationship Id="rId5" Type="http://schemas.openxmlformats.org/officeDocument/2006/relationships/image" Target="../media/image88.png"/><Relationship Id="rId6" Type="http://schemas.openxmlformats.org/officeDocument/2006/relationships/image" Target="../media/image8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2.png"/><Relationship Id="rId6" Type="http://schemas.openxmlformats.org/officeDocument/2006/relationships/image" Target="../media/image9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6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9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97.png"/><Relationship Id="rId6" Type="http://schemas.openxmlformats.org/officeDocument/2006/relationships/image" Target="../media/image10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2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2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2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3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311699" y="2256175"/>
            <a:ext cx="86043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Mr. Spock would possibly say about modern unit testing: pragmatic and emotional overview</a:t>
            </a:r>
          </a:p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311700" y="4145075"/>
            <a:ext cx="8520600" cy="79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Senior Software Engineer, EPAM Systems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on steroids?</a:t>
            </a:r>
          </a:p>
        </p:txBody>
      </p:sp>
    </p:spTree>
  </p:cSld>
  <p:clrMapOvr>
    <a:masterClrMapping/>
  </p:clrMapOvr>
  <p:transition spd="slow"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Shape 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6014"/>
            <a:ext cx="9143999" cy="3891471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Shape 749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are about to start new project</a:t>
            </a:r>
          </a:p>
        </p:txBody>
      </p:sp>
    </p:spTree>
  </p:cSld>
  <p:clrMapOvr>
    <a:masterClrMapping/>
  </p:clrMapOvr>
  <p:transition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You are about to cover legacy project with unit tests</a:t>
            </a:r>
          </a:p>
        </p:txBody>
      </p:sp>
    </p:spTree>
  </p:cSld>
  <p:clrMapOvr>
    <a:masterClrMapping/>
  </p:clrMapOvr>
  <p:transition spd="slow"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You are about to introduce functional testing in your project</a:t>
            </a:r>
          </a:p>
        </p:txBody>
      </p:sp>
    </p:spTree>
  </p:cSld>
  <p:clrMapOvr>
    <a:masterClrMapping/>
  </p:clrMapOvr>
  <p:transition spd="slow"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Shape 7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Shape 765"/>
          <p:cNvSpPr txBox="1"/>
          <p:nvPr>
            <p:ph type="title"/>
          </p:nvPr>
        </p:nvSpPr>
        <p:spPr>
          <a:xfrm>
            <a:off x="311700" y="4159150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not use Spock?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 txBox="1"/>
          <p:nvPr>
            <p:ph type="title"/>
          </p:nvPr>
        </p:nvSpPr>
        <p:spPr>
          <a:xfrm>
            <a:off x="311700" y="445025"/>
            <a:ext cx="8520600" cy="10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JUnit/TestNG really works</a:t>
            </a:r>
          </a:p>
        </p:txBody>
      </p:sp>
    </p:spTree>
  </p:cSld>
  <p:clrMapOvr>
    <a:masterClrMapping/>
  </p:clrMapOvr>
  <p:transition spd="slow"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>
            <p:ph type="title"/>
          </p:nvPr>
        </p:nvSpPr>
        <p:spPr>
          <a:xfrm>
            <a:off x="311700" y="445025"/>
            <a:ext cx="8520600" cy="10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JUnit/TestNG has 90% similar/imitable features</a:t>
            </a:r>
          </a:p>
        </p:txBody>
      </p:sp>
    </p:spTree>
  </p:cSld>
  <p:clrMapOvr>
    <a:masterClrMapping/>
  </p:clrMapOvr>
  <p:transition spd="slow"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type="title"/>
          </p:nvPr>
        </p:nvSpPr>
        <p:spPr>
          <a:xfrm>
            <a:off x="311700" y="445025"/>
            <a:ext cx="8520600" cy="10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Groovy and Spock DSL are tricky (not really)</a:t>
            </a:r>
          </a:p>
        </p:txBody>
      </p:sp>
    </p:spTree>
  </p:cSld>
  <p:clrMapOvr>
    <a:masterClrMapping/>
  </p:clrMapOvr>
  <p:transition spd="slow"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When one should not use Spock?</a:t>
            </a:r>
          </a:p>
        </p:txBody>
      </p:sp>
    </p:spTree>
  </p:cSld>
  <p:clrMapOvr>
    <a:masterClrMapping/>
  </p:clrMapOvr>
  <p:transition spd="slow"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Shape 790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7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792" name="Shape 792"/>
          <p:cNvSpPr txBox="1"/>
          <p:nvPr>
            <p:ph idx="1" type="body"/>
          </p:nvPr>
        </p:nvSpPr>
        <p:spPr>
          <a:xfrm>
            <a:off x="391950" y="1627350"/>
            <a:ext cx="8520600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Shape 797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4000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 txBox="1"/>
          <p:nvPr>
            <p:ph type="title"/>
          </p:nvPr>
        </p:nvSpPr>
        <p:spPr>
          <a:xfrm>
            <a:off x="311700" y="451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Shape 150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51" name="Shape 1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Shape 152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TestNG?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Shape 158"/>
          <p:cNvGrpSpPr/>
          <p:nvPr/>
        </p:nvGrpSpPr>
        <p:grpSpPr>
          <a:xfrm>
            <a:off x="0" y="-46824"/>
            <a:ext cx="9144000" cy="5230425"/>
            <a:chOff x="0" y="-46825"/>
            <a:chExt cx="9144000" cy="5143500"/>
          </a:xfrm>
        </p:grpSpPr>
        <p:pic>
          <p:nvPicPr>
            <p:cNvPr id="159" name="Shape 1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Shape 160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Nothing?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type="title"/>
          </p:nvPr>
        </p:nvSpPr>
        <p:spPr>
          <a:xfrm>
            <a:off x="311700" y="2109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Well, JUnit is great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a little bit...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9" l="0" r="0" t="1960"/>
          <a:stretch/>
        </p:blipFill>
        <p:spPr>
          <a:xfrm>
            <a:off x="0" y="787675"/>
            <a:ext cx="9143999" cy="356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...stable?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why don’t try Spock?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224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Spock is Enterprise ready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4000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>
            <p:ph type="title"/>
          </p:nvPr>
        </p:nvSpPr>
        <p:spPr>
          <a:xfrm>
            <a:off x="4759575" y="311225"/>
            <a:ext cx="3774900" cy="839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Let’s go!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me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063375"/>
            <a:ext cx="3268200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Yaroslav 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Senior Software Engineer, postgraduate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725" y="1266375"/>
            <a:ext cx="12192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idx="1" type="body"/>
          </p:nvPr>
        </p:nvSpPr>
        <p:spPr>
          <a:xfrm>
            <a:off x="5663875" y="1063375"/>
            <a:ext cx="3022800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https://ua.linkedin.com/pub/yaroslav-yermilov/58/682/506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https://twitter.com/yermilov17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1898000"/>
            <a:ext cx="8144400" cy="756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fond of Java, complete code, big data, data science, Groovy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324" y="1089650"/>
            <a:ext cx="789949" cy="70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73" y="1017725"/>
            <a:ext cx="5381474" cy="40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2974">
            <a:off x="1386762" y="1807975"/>
            <a:ext cx="6257924" cy="200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464" y="1017712"/>
            <a:ext cx="5273067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I: Every journey starts somewhere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535" y="1017724"/>
            <a:ext cx="5430925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2111">
            <a:off x="376087" y="1743050"/>
            <a:ext cx="7972423" cy="19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 journey starts somewhere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Shape 243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244" name="Shape 2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Shape 245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Shape 246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" name="Shape 247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Assertions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512" y="2268250"/>
            <a:ext cx="50387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II: Assertions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About Spock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21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III: Idiomatic Spock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98" y="0"/>
            <a:ext cx="3521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>
            <p:ph type="title"/>
          </p:nvPr>
        </p:nvSpPr>
        <p:spPr>
          <a:xfrm>
            <a:off x="5230100" y="1019050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IV: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Setup/Teardown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07" name="Shape 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1" name="Shape 3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23" name="Shape 323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5" name="Shape 3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6" name="Shape 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48" name="Shape 348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Disclaimer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9550"/>
            <a:ext cx="5009024" cy="3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75" y="1017727"/>
            <a:ext cx="4929350" cy="3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0" y="1156575"/>
            <a:ext cx="4696993" cy="38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800" y="1582425"/>
            <a:ext cx="59055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Episode IV: @Shared or static?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79" name="Shape 3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462" y="1376525"/>
            <a:ext cx="4747574" cy="3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Shape 384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/>
          <p:nvPr>
            <p:ph type="title"/>
          </p:nvPr>
        </p:nvSpPr>
        <p:spPr>
          <a:xfrm>
            <a:off x="6077650" y="3567800"/>
            <a:ext cx="27546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00" y="1212300"/>
            <a:ext cx="8690775" cy="27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48" y="950141"/>
            <a:ext cx="6819900" cy="411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7" name="Shape 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25" y="1171562"/>
            <a:ext cx="724852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3" name="Shape 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89" y="1813601"/>
            <a:ext cx="7409824" cy="24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What’s the problem?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Shape 438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VI: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Exceptions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51" name="Shape 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75" name="Shape 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81" name="Shape 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VI: Exceptions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type="title"/>
          </p:nvPr>
        </p:nvSpPr>
        <p:spPr>
          <a:xfrm>
            <a:off x="311700" y="4270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 txBox="1"/>
          <p:nvPr>
            <p:ph type="title"/>
          </p:nvPr>
        </p:nvSpPr>
        <p:spPr>
          <a:xfrm>
            <a:off x="6177150" y="2279075"/>
            <a:ext cx="2266500" cy="1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VII: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Mocks,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Stubs,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Spies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328525"/>
            <a:ext cx="3305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7175" y="2052425"/>
            <a:ext cx="49530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Shape 5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2400" y="3116337"/>
            <a:ext cx="5257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Shape 5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95190"/>
            <a:ext cx="9143999" cy="7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254350"/>
            <a:ext cx="6686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978250"/>
            <a:ext cx="71437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62" y="3033300"/>
            <a:ext cx="5324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Shape 5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7" y="3757187"/>
            <a:ext cx="91154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23" name="Shape 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140675"/>
            <a:ext cx="2828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Shape 5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78812"/>
            <a:ext cx="54292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Shape 525"/>
          <p:cNvPicPr preferRelativeResize="0"/>
          <p:nvPr/>
        </p:nvPicPr>
        <p:blipFill rotWithShape="1">
          <a:blip r:embed="rId5">
            <a:alphaModFix/>
          </a:blip>
          <a:srcRect b="0" l="0" r="59821" t="0"/>
          <a:stretch/>
        </p:blipFill>
        <p:spPr>
          <a:xfrm>
            <a:off x="-136975" y="2117925"/>
            <a:ext cx="36739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Shape 5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6950" y="2862437"/>
            <a:ext cx="5607049" cy="139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32" name="Shape 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" y="1291687"/>
            <a:ext cx="46767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1796525"/>
            <a:ext cx="55530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Shape 5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7" y="2253725"/>
            <a:ext cx="66484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Shape 5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2" y="2834700"/>
            <a:ext cx="9086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VII: Mocks, Stubs, Spies</a:t>
            </a:r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522837"/>
            <a:ext cx="64579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Shape 546"/>
          <p:cNvPicPr preferRelativeResize="0"/>
          <p:nvPr/>
        </p:nvPicPr>
        <p:blipFill rotWithShape="1">
          <a:blip r:embed="rId3">
            <a:alphaModFix/>
          </a:blip>
          <a:srcRect b="0" l="6817" r="430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/>
          <p:nvPr>
            <p:ph type="title"/>
          </p:nvPr>
        </p:nvSpPr>
        <p:spPr>
          <a:xfrm>
            <a:off x="356725" y="4024100"/>
            <a:ext cx="4190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VIII: Time travel</a:t>
            </a: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553" name="Shape 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50" y="1549662"/>
            <a:ext cx="86772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" y="2434387"/>
            <a:ext cx="822960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1749300"/>
            <a:ext cx="583882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566" name="Shape 5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50" y="1661212"/>
            <a:ext cx="585787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Firstly, to unit-test</a:t>
            </a:r>
          </a:p>
        </p:txBody>
      </p:sp>
      <p:sp>
        <p:nvSpPr>
          <p:cNvPr id="122" name="Shape 122"/>
          <p:cNvSpPr/>
          <p:nvPr/>
        </p:nvSpPr>
        <p:spPr>
          <a:xfrm>
            <a:off x="1090225" y="4354250"/>
            <a:ext cx="2340900" cy="7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386375" y="916350"/>
            <a:ext cx="255600" cy="3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572" name="Shape 5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12" y="1400175"/>
            <a:ext cx="604837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578" name="Shape 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037" y="1017724"/>
            <a:ext cx="6143931" cy="40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584" name="Shape 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017712"/>
            <a:ext cx="624840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590" name="Shape 5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00" y="1017712"/>
            <a:ext cx="612457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VIII: Time travel</a:t>
            </a:r>
          </a:p>
        </p:txBody>
      </p:sp>
      <p:pic>
        <p:nvPicPr>
          <p:cNvPr id="596" name="Shape 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017725"/>
            <a:ext cx="8096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Shape 601"/>
          <p:cNvPicPr preferRelativeResize="0"/>
          <p:nvPr/>
        </p:nvPicPr>
        <p:blipFill rotWithShape="1">
          <a:blip r:embed="rId3">
            <a:alphaModFix/>
          </a:blip>
          <a:srcRect b="0" l="17293" r="0" t="0"/>
          <a:stretch/>
        </p:blipFill>
        <p:spPr>
          <a:xfrm>
            <a:off x="-371906" y="0"/>
            <a:ext cx="98878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Shape 602"/>
          <p:cNvSpPr txBox="1"/>
          <p:nvPr>
            <p:ph type="title"/>
          </p:nvPr>
        </p:nvSpPr>
        <p:spPr>
          <a:xfrm>
            <a:off x="2777600" y="3483800"/>
            <a:ext cx="2316000" cy="103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IX: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Test control</a:t>
            </a: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887" y="1666875"/>
            <a:ext cx="40862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14" name="Shape 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37" y="1676400"/>
            <a:ext cx="83915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20" name="Shape 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700212"/>
            <a:ext cx="89154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26" name="Shape 6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84975"/>
            <a:ext cx="53340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29" name="Shape 129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Shape 130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what?</a:t>
            </a: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32" name="Shape 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37" y="1809750"/>
            <a:ext cx="534352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38" name="Shape 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1090612"/>
            <a:ext cx="912495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44" name="Shape 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9048"/>
            <a:ext cx="9144000" cy="278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50" name="Shape 6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637" y="1757362"/>
            <a:ext cx="427672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IX: Test control</a:t>
            </a:r>
          </a:p>
        </p:txBody>
      </p:sp>
      <p:pic>
        <p:nvPicPr>
          <p:cNvPr id="656" name="Shape 6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" y="1160587"/>
            <a:ext cx="869632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Shape 6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Shape 662"/>
          <p:cNvSpPr txBox="1"/>
          <p:nvPr>
            <p:ph type="title"/>
          </p:nvPr>
        </p:nvSpPr>
        <p:spPr>
          <a:xfrm>
            <a:off x="410975" y="4060000"/>
            <a:ext cx="82197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Episode X: Encore</a:t>
            </a: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Episode X: Encore</a:t>
            </a:r>
          </a:p>
        </p:txBody>
      </p:sp>
      <p:pic>
        <p:nvPicPr>
          <p:cNvPr id="668" name="Shape 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489" y="0"/>
            <a:ext cx="53295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Shape 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Shape 674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7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 txBox="1"/>
          <p:nvPr/>
        </p:nvSpPr>
        <p:spPr>
          <a:xfrm>
            <a:off x="311700" y="4006700"/>
            <a:ext cx="3098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Concise syntax</a:t>
            </a:r>
          </a:p>
        </p:txBody>
      </p: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Shape 6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Shape 686"/>
          <p:cNvSpPr txBox="1"/>
          <p:nvPr>
            <p:ph type="title"/>
          </p:nvPr>
        </p:nvSpPr>
        <p:spPr>
          <a:xfrm>
            <a:off x="311700" y="37652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for testing instead of testing struggling language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7" name="Shape 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Shape 138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JUnit?</a:t>
            </a: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Clear test structure</a:t>
            </a:r>
          </a:p>
        </p:txBody>
      </p:sp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Shape 6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276"/>
            <a:ext cx="9143999" cy="3922947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Shape 697"/>
          <p:cNvSpPr txBox="1"/>
          <p:nvPr>
            <p:ph type="title"/>
          </p:nvPr>
        </p:nvSpPr>
        <p:spPr>
          <a:xfrm>
            <a:off x="390475" y="4463025"/>
            <a:ext cx="8520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Readable code and reports</a:t>
            </a: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4025"/>
            <a:ext cx="9144001" cy="39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Powerful built-in features</a:t>
            </a:r>
          </a:p>
        </p:txBody>
      </p:sp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Shape 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6332"/>
            <a:ext cx="9144002" cy="3830837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Shape 709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Extensions</a:t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Useful for unit, integration and functional tests</a:t>
            </a:r>
          </a:p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Shape 7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813"/>
            <a:ext cx="9144000" cy="4813873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Shape 720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Behaves as one more JUnit runner</a:t>
            </a:r>
          </a:p>
        </p:txBody>
      </p: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 for both Groovy and Java</a:t>
            </a:r>
          </a:p>
        </p:txBody>
      </p: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So many more reasons you’ve just seen</a:t>
            </a:r>
          </a:p>
        </p:txBody>
      </p:sp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Shape 7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18" y="0"/>
            <a:ext cx="69127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Shape 737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one can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-129925" y="3151400"/>
            <a:ext cx="3038699" cy="18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team is ready to make one step forward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